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96" r:id="rId2"/>
    <p:sldId id="297" r:id="rId3"/>
    <p:sldId id="307" r:id="rId4"/>
    <p:sldId id="308" r:id="rId5"/>
    <p:sldId id="298" r:id="rId6"/>
    <p:sldId id="302" r:id="rId7"/>
    <p:sldId id="299" r:id="rId8"/>
    <p:sldId id="300" r:id="rId9"/>
    <p:sldId id="301" r:id="rId10"/>
    <p:sldId id="304" r:id="rId11"/>
    <p:sldId id="303" r:id="rId12"/>
    <p:sldId id="305" r:id="rId13"/>
    <p:sldId id="30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orient="horz" pos="659">
          <p15:clr>
            <a:srgbClr val="A4A3A4"/>
          </p15:clr>
        </p15:guide>
        <p15:guide id="3" orient="horz" pos="437">
          <p15:clr>
            <a:srgbClr val="A4A3A4"/>
          </p15:clr>
        </p15:guide>
        <p15:guide id="4" orient="horz" pos="4170">
          <p15:clr>
            <a:srgbClr val="A4A3A4"/>
          </p15:clr>
        </p15:guide>
        <p15:guide id="5" orient="horz" pos="1169">
          <p15:clr>
            <a:srgbClr val="A4A3A4"/>
          </p15:clr>
        </p15:guide>
        <p15:guide id="6" orient="horz" pos="3815">
          <p15:clr>
            <a:srgbClr val="A4A3A4"/>
          </p15:clr>
        </p15:guide>
        <p15:guide id="7" orient="horz" pos="2451">
          <p15:clr>
            <a:srgbClr val="A4A3A4"/>
          </p15:clr>
        </p15:guide>
        <p15:guide id="8" pos="3842">
          <p15:clr>
            <a:srgbClr val="A4A3A4"/>
          </p15:clr>
        </p15:guide>
        <p15:guide id="9" pos="326">
          <p15:clr>
            <a:srgbClr val="A4A3A4"/>
          </p15:clr>
        </p15:guide>
        <p15:guide id="10" pos="5433">
          <p15:clr>
            <a:srgbClr val="A4A3A4"/>
          </p15:clr>
        </p15:guide>
        <p15:guide id="11" pos="2963">
          <p15:clr>
            <a:srgbClr val="A4A3A4"/>
          </p15:clr>
        </p15:guide>
        <p15:guide id="12" pos="2797">
          <p15:clr>
            <a:srgbClr val="A4A3A4"/>
          </p15:clr>
        </p15:guide>
        <p15:guide id="13" pos="1918">
          <p15:clr>
            <a:srgbClr val="A4A3A4"/>
          </p15:clr>
        </p15:guide>
        <p15:guide id="14" pos="3686">
          <p15:clr>
            <a:srgbClr val="A4A3A4"/>
          </p15:clr>
        </p15:guide>
        <p15:guide id="15" pos="20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6" d="100"/>
          <a:sy n="126" d="100"/>
        </p:scale>
        <p:origin x="1194" y="126"/>
      </p:cViewPr>
      <p:guideLst>
        <p:guide orient="horz" pos="2296"/>
        <p:guide orient="horz" pos="659"/>
        <p:guide orient="horz" pos="437"/>
        <p:guide orient="horz" pos="4170"/>
        <p:guide orient="horz" pos="1169"/>
        <p:guide orient="horz" pos="3815"/>
        <p:guide orient="horz" pos="2451"/>
        <p:guide pos="3842"/>
        <p:guide pos="326"/>
        <p:guide pos="5433"/>
        <p:guide pos="2963"/>
        <p:guide pos="2797"/>
        <p:guide pos="1918"/>
        <p:guide pos="3686"/>
        <p:guide pos="20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243C39C-0B0A-4774-B923-B96477D0CDD8}" type="datetimeFigureOut">
              <a:rPr lang="en-GB" smtClean="0"/>
              <a:pPr/>
              <a:t>19/06/2015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710807F-0148-42BB-8DE4-FEAC7B0B05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44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525" y="1155640"/>
            <a:ext cx="7772400" cy="793929"/>
          </a:xfrm>
        </p:spPr>
        <p:txBody>
          <a:bodyPr anchor="b" anchorCtr="0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525" y="1949569"/>
            <a:ext cx="7772400" cy="113868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" y="3314804"/>
            <a:ext cx="1836000" cy="4673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17525" y="436619"/>
            <a:ext cx="7772400" cy="633413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100"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1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r="1073"/>
          <a:stretch/>
        </p:blipFill>
        <p:spPr>
          <a:xfrm>
            <a:off x="159" y="3294067"/>
            <a:ext cx="9143841" cy="360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1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83" y="1475114"/>
            <a:ext cx="3922655" cy="21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100"/>
            </a:lvl3pPr>
            <a:lvl4pPr>
              <a:defRPr sz="105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703763" y="1475114"/>
            <a:ext cx="3924000" cy="21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100"/>
            </a:lvl3pPr>
            <a:lvl4pPr>
              <a:defRPr sz="105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17583" y="3890425"/>
            <a:ext cx="3924000" cy="21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100"/>
            </a:lvl3pPr>
            <a:lvl4pPr>
              <a:defRPr sz="105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4703763" y="3890425"/>
            <a:ext cx="3924000" cy="21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100"/>
            </a:lvl3pPr>
            <a:lvl4pPr>
              <a:defRPr sz="105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517525" y="771525"/>
            <a:ext cx="8100000" cy="580991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517584" y="183356"/>
            <a:ext cx="8100000" cy="57782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09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x Content-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17583" y="1475114"/>
            <a:ext cx="3922655" cy="21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100"/>
            </a:lvl3pPr>
            <a:lvl4pPr>
              <a:defRPr sz="105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703763" y="1475114"/>
            <a:ext cx="3924000" cy="21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100"/>
            </a:lvl3pPr>
            <a:lvl4pPr>
              <a:defRPr sz="105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517583" y="3890425"/>
            <a:ext cx="3924000" cy="21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100"/>
            </a:lvl3pPr>
            <a:lvl4pPr>
              <a:defRPr sz="105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703763" y="3890425"/>
            <a:ext cx="3924000" cy="2160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100"/>
            </a:lvl3pPr>
            <a:lvl4pPr>
              <a:defRPr sz="105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517525" y="771525"/>
            <a:ext cx="8100000" cy="580991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517584" y="183356"/>
            <a:ext cx="8100000" cy="57782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28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17583" y="1475114"/>
            <a:ext cx="2520000" cy="4581200"/>
          </a:xfrm>
        </p:spPr>
        <p:txBody>
          <a:bodyPr/>
          <a:lstStyle>
            <a:lvl1pPr marL="180975" indent="-180975">
              <a:defRPr sz="1400"/>
            </a:lvl1pPr>
            <a:lvl2pPr marL="449263" indent="-268288">
              <a:defRPr sz="1400"/>
            </a:lvl2pPr>
            <a:lvl3pPr marL="630238" indent="-180975">
              <a:defRPr sz="1050"/>
            </a:lvl3pPr>
            <a:lvl4pPr marL="801688" indent="-171450">
              <a:defRPr sz="1050"/>
            </a:lvl4pPr>
            <a:lvl5pPr marL="896938" indent="-95250"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3308379" y="1475114"/>
            <a:ext cx="2520000" cy="4581200"/>
          </a:xfrm>
        </p:spPr>
        <p:txBody>
          <a:bodyPr/>
          <a:lstStyle>
            <a:lvl1pPr marL="180975" indent="-180975">
              <a:defRPr sz="1400"/>
            </a:lvl1pPr>
            <a:lvl2pPr marL="449263" indent="-268288">
              <a:defRPr sz="1400"/>
            </a:lvl2pPr>
            <a:lvl3pPr marL="630238" indent="-180975">
              <a:defRPr sz="1050"/>
            </a:lvl3pPr>
            <a:lvl4pPr marL="801688" indent="-171450">
              <a:defRPr sz="1050"/>
            </a:lvl4pPr>
            <a:lvl5pPr marL="896938" indent="-95250"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6099175" y="1475114"/>
            <a:ext cx="2518350" cy="4581200"/>
          </a:xfrm>
        </p:spPr>
        <p:txBody>
          <a:bodyPr/>
          <a:lstStyle>
            <a:lvl1pPr marL="180975" indent="-180975">
              <a:defRPr sz="1400"/>
            </a:lvl1pPr>
            <a:lvl2pPr marL="449263" indent="-268288">
              <a:defRPr sz="1400"/>
            </a:lvl2pPr>
            <a:lvl3pPr marL="630238" indent="-180975">
              <a:defRPr sz="1050"/>
            </a:lvl3pPr>
            <a:lvl4pPr marL="801688" indent="-171450">
              <a:defRPr sz="1050"/>
            </a:lvl4pPr>
            <a:lvl5pPr marL="896938" indent="-95250"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517584" y="183356"/>
            <a:ext cx="8100000" cy="57782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517525" y="771525"/>
            <a:ext cx="8100000" cy="580991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97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x Content-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7583" y="1475114"/>
            <a:ext cx="2520000" cy="4581200"/>
          </a:xfrm>
        </p:spPr>
        <p:txBody>
          <a:bodyPr/>
          <a:lstStyle>
            <a:lvl1pPr marL="180975" indent="-180975">
              <a:defRPr sz="1400"/>
            </a:lvl1pPr>
            <a:lvl2pPr marL="449263" indent="-268288">
              <a:defRPr sz="1400"/>
            </a:lvl2pPr>
            <a:lvl3pPr marL="630238" indent="-180975">
              <a:defRPr sz="1050"/>
            </a:lvl3pPr>
            <a:lvl4pPr marL="801688" indent="-171450">
              <a:defRPr sz="1050"/>
            </a:lvl4pPr>
            <a:lvl5pPr marL="896938" indent="-95250"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08379" y="1475114"/>
            <a:ext cx="2520000" cy="4581200"/>
          </a:xfrm>
        </p:spPr>
        <p:txBody>
          <a:bodyPr/>
          <a:lstStyle>
            <a:lvl1pPr marL="180975" indent="-180975">
              <a:defRPr sz="1400"/>
            </a:lvl1pPr>
            <a:lvl2pPr marL="449263" indent="-268288">
              <a:defRPr sz="1400"/>
            </a:lvl2pPr>
            <a:lvl3pPr marL="630238" indent="-180975">
              <a:defRPr sz="1050"/>
            </a:lvl3pPr>
            <a:lvl4pPr marL="801688" indent="-171450">
              <a:defRPr sz="1050"/>
            </a:lvl4pPr>
            <a:lvl5pPr marL="896938" indent="-95250"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099175" y="1475114"/>
            <a:ext cx="2518350" cy="4581200"/>
          </a:xfrm>
        </p:spPr>
        <p:txBody>
          <a:bodyPr/>
          <a:lstStyle>
            <a:lvl1pPr marL="180975" indent="-180975">
              <a:defRPr sz="1400"/>
            </a:lvl1pPr>
            <a:lvl2pPr marL="449263" indent="-268288">
              <a:defRPr sz="1400"/>
            </a:lvl2pPr>
            <a:lvl3pPr marL="630238" indent="-180975">
              <a:defRPr sz="1050"/>
            </a:lvl3pPr>
            <a:lvl4pPr marL="801688" indent="-171450">
              <a:defRPr sz="1050"/>
            </a:lvl4pPr>
            <a:lvl5pPr marL="896938" indent="-95250"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517584" y="183356"/>
            <a:ext cx="8100000" cy="57782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517525" y="771525"/>
            <a:ext cx="8100000" cy="580991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17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1"/>
          </p:nvPr>
        </p:nvSpPr>
        <p:spPr>
          <a:xfrm>
            <a:off x="517525" y="1475357"/>
            <a:ext cx="2519363" cy="2160000"/>
          </a:xfrm>
        </p:spPr>
        <p:txBody>
          <a:bodyPr/>
          <a:lstStyle>
            <a:lvl1pPr marL="0" indent="0">
              <a:buNone/>
              <a:defRPr sz="1450" b="1"/>
            </a:lvl1pPr>
            <a:lvl2pPr marL="0" indent="0">
              <a:buNone/>
              <a:defRPr sz="1450"/>
            </a:lvl2pPr>
            <a:lvl3pPr marL="0" indent="0">
              <a:buNone/>
              <a:defRPr sz="1450"/>
            </a:lvl3pPr>
            <a:lvl4pPr marL="801688" indent="-171450">
              <a:defRPr sz="1450"/>
            </a:lvl4pPr>
            <a:lvl5pPr>
              <a:defRPr sz="14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2"/>
          </p:nvPr>
        </p:nvSpPr>
        <p:spPr>
          <a:xfrm>
            <a:off x="3307844" y="1475357"/>
            <a:ext cx="2519363" cy="2160000"/>
          </a:xfrm>
        </p:spPr>
        <p:txBody>
          <a:bodyPr/>
          <a:lstStyle>
            <a:lvl1pPr marL="0" indent="0">
              <a:buNone/>
              <a:defRPr sz="1450" b="1"/>
            </a:lvl1pPr>
            <a:lvl2pPr marL="0" indent="0">
              <a:buNone/>
              <a:defRPr sz="1450"/>
            </a:lvl2pPr>
            <a:lvl3pPr marL="0" indent="0">
              <a:buNone/>
              <a:defRPr sz="1450"/>
            </a:lvl3pPr>
            <a:lvl4pPr marL="801688" indent="-171450">
              <a:defRPr sz="1450"/>
            </a:lvl4pPr>
            <a:lvl5pPr>
              <a:defRPr sz="14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Content Placeholder 10"/>
          <p:cNvSpPr>
            <a:spLocks noGrp="1"/>
          </p:cNvSpPr>
          <p:nvPr>
            <p:ph sz="quarter" idx="23"/>
          </p:nvPr>
        </p:nvSpPr>
        <p:spPr>
          <a:xfrm>
            <a:off x="6098162" y="1475357"/>
            <a:ext cx="2519363" cy="2160000"/>
          </a:xfrm>
        </p:spPr>
        <p:txBody>
          <a:bodyPr/>
          <a:lstStyle>
            <a:lvl1pPr marL="0" indent="0">
              <a:buNone/>
              <a:defRPr sz="1450" b="1"/>
            </a:lvl1pPr>
            <a:lvl2pPr marL="0" indent="0">
              <a:buNone/>
              <a:defRPr sz="1450"/>
            </a:lvl2pPr>
            <a:lvl3pPr marL="0" indent="0">
              <a:buNone/>
              <a:defRPr sz="1450"/>
            </a:lvl3pPr>
            <a:lvl4pPr marL="801688" indent="-171450">
              <a:defRPr sz="1450"/>
            </a:lvl4pPr>
            <a:lvl5pPr>
              <a:defRPr sz="14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Content Placeholder 10"/>
          <p:cNvSpPr>
            <a:spLocks noGrp="1"/>
          </p:cNvSpPr>
          <p:nvPr>
            <p:ph sz="quarter" idx="24"/>
          </p:nvPr>
        </p:nvSpPr>
        <p:spPr>
          <a:xfrm>
            <a:off x="517525" y="3878300"/>
            <a:ext cx="2519363" cy="2160000"/>
          </a:xfrm>
        </p:spPr>
        <p:txBody>
          <a:bodyPr/>
          <a:lstStyle>
            <a:lvl1pPr marL="0" indent="0">
              <a:buNone/>
              <a:defRPr sz="1450" b="1"/>
            </a:lvl1pPr>
            <a:lvl2pPr marL="0" indent="0">
              <a:buNone/>
              <a:defRPr sz="1450"/>
            </a:lvl2pPr>
            <a:lvl3pPr marL="0" indent="0">
              <a:buNone/>
              <a:defRPr sz="1450"/>
            </a:lvl3pPr>
            <a:lvl4pPr marL="801688" indent="-171450">
              <a:defRPr sz="1450"/>
            </a:lvl4pPr>
            <a:lvl5pPr>
              <a:defRPr sz="14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5"/>
          </p:nvPr>
        </p:nvSpPr>
        <p:spPr>
          <a:xfrm>
            <a:off x="3307844" y="3878300"/>
            <a:ext cx="2519363" cy="2160000"/>
          </a:xfrm>
        </p:spPr>
        <p:txBody>
          <a:bodyPr/>
          <a:lstStyle>
            <a:lvl1pPr marL="0" indent="0">
              <a:buNone/>
              <a:defRPr sz="1450" b="1"/>
            </a:lvl1pPr>
            <a:lvl2pPr marL="0" indent="0">
              <a:buNone/>
              <a:defRPr sz="1450"/>
            </a:lvl2pPr>
            <a:lvl3pPr marL="0" indent="0">
              <a:buNone/>
              <a:defRPr sz="1450"/>
            </a:lvl3pPr>
            <a:lvl4pPr marL="801688" indent="-171450">
              <a:defRPr sz="1450"/>
            </a:lvl4pPr>
            <a:lvl5pPr>
              <a:defRPr sz="14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Content Placeholder 10"/>
          <p:cNvSpPr>
            <a:spLocks noGrp="1"/>
          </p:cNvSpPr>
          <p:nvPr>
            <p:ph sz="quarter" idx="26"/>
          </p:nvPr>
        </p:nvSpPr>
        <p:spPr>
          <a:xfrm>
            <a:off x="6098162" y="3878300"/>
            <a:ext cx="2519363" cy="2160000"/>
          </a:xfrm>
        </p:spPr>
        <p:txBody>
          <a:bodyPr/>
          <a:lstStyle>
            <a:lvl1pPr marL="0" indent="0">
              <a:buNone/>
              <a:defRPr sz="1450" b="1"/>
            </a:lvl1pPr>
            <a:lvl2pPr marL="0" indent="0">
              <a:buNone/>
              <a:defRPr sz="1450"/>
            </a:lvl2pPr>
            <a:lvl3pPr marL="0" indent="0">
              <a:buNone/>
              <a:defRPr sz="1450"/>
            </a:lvl3pPr>
            <a:lvl4pPr marL="801688" indent="-171450">
              <a:defRPr sz="1450"/>
            </a:lvl4pPr>
            <a:lvl5pPr>
              <a:defRPr sz="14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517584" y="183356"/>
            <a:ext cx="8100000" cy="57782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517525" y="771525"/>
            <a:ext cx="8100000" cy="580991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78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517584" y="183356"/>
            <a:ext cx="8100000" cy="57782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21"/>
          </p:nvPr>
        </p:nvSpPr>
        <p:spPr>
          <a:xfrm>
            <a:off x="517525" y="1475357"/>
            <a:ext cx="2519363" cy="2160000"/>
          </a:xfrm>
        </p:spPr>
        <p:txBody>
          <a:bodyPr/>
          <a:lstStyle>
            <a:lvl1pPr marL="0" indent="0">
              <a:buNone/>
              <a:defRPr sz="1450" b="1"/>
            </a:lvl1pPr>
            <a:lvl2pPr marL="0" indent="0">
              <a:buNone/>
              <a:defRPr sz="1450"/>
            </a:lvl2pPr>
            <a:lvl3pPr marL="0" indent="0">
              <a:buNone/>
              <a:defRPr sz="1450"/>
            </a:lvl3pPr>
            <a:lvl4pPr marL="801688" indent="-171450">
              <a:defRPr sz="1450"/>
            </a:lvl4pPr>
            <a:lvl5pPr>
              <a:defRPr sz="14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22"/>
          </p:nvPr>
        </p:nvSpPr>
        <p:spPr>
          <a:xfrm>
            <a:off x="3307844" y="1475357"/>
            <a:ext cx="2519363" cy="2160000"/>
          </a:xfrm>
        </p:spPr>
        <p:txBody>
          <a:bodyPr/>
          <a:lstStyle>
            <a:lvl1pPr marL="0" indent="0">
              <a:buNone/>
              <a:defRPr sz="1450" b="1"/>
            </a:lvl1pPr>
            <a:lvl2pPr marL="0" indent="0">
              <a:buNone/>
              <a:defRPr sz="1450"/>
            </a:lvl2pPr>
            <a:lvl3pPr marL="0" indent="0">
              <a:buNone/>
              <a:defRPr sz="1450"/>
            </a:lvl3pPr>
            <a:lvl4pPr marL="801688" indent="-171450">
              <a:defRPr sz="1450"/>
            </a:lvl4pPr>
            <a:lvl5pPr>
              <a:defRPr sz="14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23"/>
          </p:nvPr>
        </p:nvSpPr>
        <p:spPr>
          <a:xfrm>
            <a:off x="6098162" y="1475357"/>
            <a:ext cx="2519363" cy="2160000"/>
          </a:xfrm>
        </p:spPr>
        <p:txBody>
          <a:bodyPr/>
          <a:lstStyle>
            <a:lvl1pPr marL="0" indent="0">
              <a:buNone/>
              <a:defRPr sz="1450" b="1"/>
            </a:lvl1pPr>
            <a:lvl2pPr marL="0" indent="0">
              <a:buNone/>
              <a:defRPr sz="1450"/>
            </a:lvl2pPr>
            <a:lvl3pPr marL="0" indent="0">
              <a:buNone/>
              <a:defRPr sz="1450"/>
            </a:lvl3pPr>
            <a:lvl4pPr marL="801688" indent="-171450">
              <a:defRPr sz="1450"/>
            </a:lvl4pPr>
            <a:lvl5pPr>
              <a:defRPr sz="14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24"/>
          </p:nvPr>
        </p:nvSpPr>
        <p:spPr>
          <a:xfrm>
            <a:off x="517525" y="3878300"/>
            <a:ext cx="2519363" cy="2160000"/>
          </a:xfrm>
        </p:spPr>
        <p:txBody>
          <a:bodyPr/>
          <a:lstStyle>
            <a:lvl1pPr marL="0" indent="0">
              <a:buNone/>
              <a:defRPr sz="1450" b="1"/>
            </a:lvl1pPr>
            <a:lvl2pPr marL="0" indent="0">
              <a:buNone/>
              <a:defRPr sz="1450"/>
            </a:lvl2pPr>
            <a:lvl3pPr marL="0" indent="0">
              <a:buNone/>
              <a:defRPr sz="1450"/>
            </a:lvl3pPr>
            <a:lvl4pPr marL="801688" indent="-171450">
              <a:defRPr sz="1450"/>
            </a:lvl4pPr>
            <a:lvl5pPr>
              <a:defRPr sz="14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25"/>
          </p:nvPr>
        </p:nvSpPr>
        <p:spPr>
          <a:xfrm>
            <a:off x="3307844" y="3878300"/>
            <a:ext cx="2519363" cy="2160000"/>
          </a:xfrm>
        </p:spPr>
        <p:txBody>
          <a:bodyPr/>
          <a:lstStyle>
            <a:lvl1pPr marL="0" indent="0">
              <a:buNone/>
              <a:defRPr sz="1450" b="1"/>
            </a:lvl1pPr>
            <a:lvl2pPr marL="0" indent="0">
              <a:buNone/>
              <a:defRPr sz="1450"/>
            </a:lvl2pPr>
            <a:lvl3pPr marL="0" indent="0">
              <a:buNone/>
              <a:defRPr sz="1450"/>
            </a:lvl3pPr>
            <a:lvl4pPr marL="801688" indent="-171450">
              <a:defRPr sz="1450"/>
            </a:lvl4pPr>
            <a:lvl5pPr>
              <a:defRPr sz="14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26"/>
          </p:nvPr>
        </p:nvSpPr>
        <p:spPr>
          <a:xfrm>
            <a:off x="6098162" y="3878300"/>
            <a:ext cx="2519363" cy="2160000"/>
          </a:xfrm>
        </p:spPr>
        <p:txBody>
          <a:bodyPr/>
          <a:lstStyle>
            <a:lvl1pPr marL="0" indent="0">
              <a:buNone/>
              <a:defRPr sz="1450" b="1"/>
            </a:lvl1pPr>
            <a:lvl2pPr marL="0" indent="0">
              <a:buNone/>
              <a:defRPr sz="1450"/>
            </a:lvl2pPr>
            <a:lvl3pPr marL="0" indent="0">
              <a:buNone/>
              <a:defRPr sz="1450"/>
            </a:lvl3pPr>
            <a:lvl4pPr marL="801688" indent="-171450">
              <a:defRPr sz="1450"/>
            </a:lvl4pPr>
            <a:lvl5pPr>
              <a:defRPr sz="14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>
          <a:xfrm>
            <a:off x="517525" y="771525"/>
            <a:ext cx="8100000" cy="580991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03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Medi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17524" y="1479101"/>
            <a:ext cx="8100001" cy="4262888"/>
          </a:xfrm>
        </p:spPr>
        <p:txBody>
          <a:bodyPr numCol="2" spcCol="180000"/>
          <a:lstStyle>
            <a:lvl1pPr marL="0" indent="0">
              <a:spcBef>
                <a:spcPts val="600"/>
              </a:spcBef>
              <a:buNone/>
              <a:defRPr sz="1450" b="1">
                <a:latin typeface="+mj-lt"/>
              </a:defRPr>
            </a:lvl1pPr>
            <a:lvl2pPr marL="0" indent="0">
              <a:spcBef>
                <a:spcPts val="600"/>
              </a:spcBef>
              <a:buNone/>
              <a:defRPr sz="1450"/>
            </a:lvl2pPr>
            <a:lvl3pPr marL="0" indent="0">
              <a:spcBef>
                <a:spcPts val="600"/>
              </a:spcBef>
              <a:buNone/>
              <a:defRPr sz="1450"/>
            </a:lvl3pPr>
            <a:lvl4pPr marL="0" indent="0">
              <a:spcBef>
                <a:spcPts val="600"/>
              </a:spcBef>
              <a:buNone/>
              <a:defRPr sz="1450"/>
            </a:lvl4pPr>
            <a:lvl5pPr marL="0" indent="0">
              <a:spcBef>
                <a:spcPts val="600"/>
              </a:spcBef>
              <a:buNone/>
              <a:defRPr sz="14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517584" y="183356"/>
            <a:ext cx="8100000" cy="57782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517525" y="771525"/>
            <a:ext cx="8100000" cy="580991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02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17524" y="1479101"/>
            <a:ext cx="8100001" cy="4262888"/>
          </a:xfrm>
        </p:spPr>
        <p:txBody>
          <a:bodyPr numCol="3" spcCol="180000"/>
          <a:lstStyle>
            <a:lvl1pPr marL="0" indent="0">
              <a:spcBef>
                <a:spcPts val="600"/>
              </a:spcBef>
              <a:buNone/>
              <a:defRPr sz="1150" b="1">
                <a:latin typeface="+mj-lt"/>
              </a:defRPr>
            </a:lvl1pPr>
            <a:lvl2pPr marL="0" indent="0">
              <a:spcBef>
                <a:spcPts val="600"/>
              </a:spcBef>
              <a:buNone/>
              <a:defRPr sz="1150"/>
            </a:lvl2pPr>
            <a:lvl3pPr marL="0" indent="0">
              <a:spcBef>
                <a:spcPts val="600"/>
              </a:spcBef>
              <a:buNone/>
              <a:defRPr sz="1150"/>
            </a:lvl3pPr>
            <a:lvl4pPr marL="0" indent="0">
              <a:spcBef>
                <a:spcPts val="600"/>
              </a:spcBef>
              <a:buNone/>
              <a:defRPr sz="1150"/>
            </a:lvl4pPr>
            <a:lvl5pPr marL="0" indent="0">
              <a:spcBef>
                <a:spcPts val="600"/>
              </a:spcBef>
              <a:buNone/>
              <a:defRPr sz="11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517584" y="183356"/>
            <a:ext cx="8100000" cy="57782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517525" y="771525"/>
            <a:ext cx="8100000" cy="580991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05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414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2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517525" y="1474788"/>
            <a:ext cx="8099425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517525" y="771525"/>
            <a:ext cx="8100000" cy="580991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7584" y="183356"/>
            <a:ext cx="8100000" cy="57782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37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959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31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PORT ONL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83" y="1475114"/>
            <a:ext cx="8099942" cy="4716000"/>
          </a:xfrm>
        </p:spPr>
        <p:txBody>
          <a:bodyPr/>
          <a:lstStyle>
            <a:lvl3pPr>
              <a:defRPr/>
            </a:lvl3pPr>
            <a:lvl4pPr marL="801688" indent="0">
              <a:buNone/>
              <a:defRPr/>
            </a:lvl4pPr>
            <a:lvl5pPr marL="982662" indent="0">
              <a:buNone/>
              <a:defRPr/>
            </a:lvl5pPr>
            <a:lvl9pPr marL="1698625" indent="0"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995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PORT ONLY Title &amp; 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83" y="1475114"/>
            <a:ext cx="3922655" cy="45811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703763" y="1475114"/>
            <a:ext cx="3924000" cy="45811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80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PORT ONLY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" y="3314804"/>
            <a:ext cx="1836000" cy="4673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17525" y="436619"/>
            <a:ext cx="7772400" cy="633413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100"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1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r="1073"/>
          <a:stretch/>
        </p:blipFill>
        <p:spPr>
          <a:xfrm>
            <a:off x="159" y="3294067"/>
            <a:ext cx="9143841" cy="360706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525" y="1503673"/>
            <a:ext cx="7772400" cy="1144636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30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517584" y="183356"/>
            <a:ext cx="8100000" cy="57782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517525" y="771525"/>
            <a:ext cx="8100000" cy="580991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7"/>
          </p:nvPr>
        </p:nvSpPr>
        <p:spPr>
          <a:xfrm>
            <a:off x="517525" y="1474788"/>
            <a:ext cx="8099425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27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sz="quarter" idx="17"/>
          </p:nvPr>
        </p:nvSpPr>
        <p:spPr>
          <a:xfrm>
            <a:off x="517525" y="1474788"/>
            <a:ext cx="3922713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517584" y="183356"/>
            <a:ext cx="8100000" cy="57782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517525" y="771525"/>
            <a:ext cx="8100000" cy="580991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8"/>
          </p:nvPr>
        </p:nvSpPr>
        <p:spPr>
          <a:xfrm>
            <a:off x="4698764" y="1474788"/>
            <a:ext cx="3922713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71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x Content-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517584" y="183356"/>
            <a:ext cx="8100000" cy="57782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517525" y="771525"/>
            <a:ext cx="8100000" cy="580991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7"/>
          </p:nvPr>
        </p:nvSpPr>
        <p:spPr>
          <a:xfrm>
            <a:off x="517525" y="1474788"/>
            <a:ext cx="3922713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8"/>
          </p:nvPr>
        </p:nvSpPr>
        <p:spPr>
          <a:xfrm>
            <a:off x="4698764" y="1474788"/>
            <a:ext cx="3922713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15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84" y="1475114"/>
            <a:ext cx="5400000" cy="45811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97584" y="1474788"/>
            <a:ext cx="2520000" cy="268287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097584" y="4408488"/>
            <a:ext cx="2520000" cy="11557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0" b="1">
                <a:latin typeface="+mj-lt"/>
              </a:defRPr>
            </a:lvl1pPr>
            <a:lvl2pPr marL="0" indent="0">
              <a:spcBef>
                <a:spcPts val="300"/>
              </a:spcBef>
              <a:buNone/>
              <a:defRPr sz="1050"/>
            </a:lvl2pPr>
            <a:lvl3pPr marL="0" indent="0">
              <a:spcBef>
                <a:spcPts val="300"/>
              </a:spcBef>
              <a:buNone/>
              <a:defRPr sz="1050"/>
            </a:lvl3pPr>
            <a:lvl4pPr marL="0" indent="0">
              <a:spcBef>
                <a:spcPts val="300"/>
              </a:spcBef>
              <a:buNone/>
              <a:defRPr sz="1050"/>
            </a:lvl4pPr>
            <a:lvl5pPr marL="0" indent="0">
              <a:spcBef>
                <a:spcPts val="300"/>
              </a:spcBef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517584" y="183356"/>
            <a:ext cx="8100000" cy="57782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517525" y="771525"/>
            <a:ext cx="8100000" cy="580991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67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Optional presentation title and/or date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7584" y="1475114"/>
            <a:ext cx="5400000" cy="4581199"/>
          </a:xfrm>
        </p:spPr>
        <p:txBody>
          <a:bodyPr/>
          <a:lstStyle>
            <a:lvl5pPr>
              <a:defRPr/>
            </a:lvl5pPr>
            <a:lvl9pPr marL="1698625" indent="0"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9650" y="1474788"/>
            <a:ext cx="2527300" cy="268287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089650" y="4408488"/>
            <a:ext cx="2527300" cy="11557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0" b="1">
                <a:latin typeface="+mj-lt"/>
              </a:defRPr>
            </a:lvl1pPr>
            <a:lvl2pPr marL="0" indent="0">
              <a:spcBef>
                <a:spcPts val="300"/>
              </a:spcBef>
              <a:buNone/>
              <a:defRPr sz="1050"/>
            </a:lvl2pPr>
            <a:lvl3pPr marL="0" indent="0">
              <a:spcBef>
                <a:spcPts val="300"/>
              </a:spcBef>
              <a:buNone/>
              <a:defRPr sz="1050"/>
            </a:lvl3pPr>
            <a:lvl4pPr marL="0" indent="0">
              <a:spcBef>
                <a:spcPts val="300"/>
              </a:spcBef>
              <a:buNone/>
              <a:defRPr sz="1050"/>
            </a:lvl4pPr>
            <a:lvl5pPr marL="0" indent="0">
              <a:spcBef>
                <a:spcPts val="300"/>
              </a:spcBef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517584" y="183356"/>
            <a:ext cx="8100000" cy="57782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517525" y="771525"/>
            <a:ext cx="8100000" cy="580991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42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" y="0"/>
            <a:ext cx="9143683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17525" y="1155640"/>
            <a:ext cx="7772400" cy="793929"/>
          </a:xfrm>
        </p:spPr>
        <p:txBody>
          <a:bodyPr anchor="b" anchorCtr="0"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17525" y="1915065"/>
            <a:ext cx="7772400" cy="113868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0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17525" y="1155640"/>
            <a:ext cx="7772400" cy="793929"/>
          </a:xfrm>
        </p:spPr>
        <p:txBody>
          <a:bodyPr anchor="b" anchorCtr="0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17525" y="1915065"/>
            <a:ext cx="7772400" cy="113868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59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82000"/>
            <a:ext cx="9144000" cy="5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" y="6460307"/>
            <a:ext cx="792000" cy="201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584" y="438770"/>
            <a:ext cx="8100000" cy="70423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584" y="1475113"/>
            <a:ext cx="8100000" cy="4581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9804" y="6478437"/>
            <a:ext cx="4320000" cy="180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Optional presentation title and/or 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4874" y="6478437"/>
            <a:ext cx="301925" cy="180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4EC51EDA-52C7-4135-B4FB-9F9CB99D998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760" y="6478437"/>
            <a:ext cx="1633268" cy="180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>
              <a:defRPr lang="en-GB" sz="1050" smtClean="0"/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662" r:id="rId3"/>
    <p:sldLayoutId id="2147483700" r:id="rId4"/>
    <p:sldLayoutId id="2147483690" r:id="rId5"/>
    <p:sldLayoutId id="2147483670" r:id="rId6"/>
    <p:sldLayoutId id="2147483671" r:id="rId7"/>
    <p:sldLayoutId id="2147483651" r:id="rId8"/>
    <p:sldLayoutId id="2147483663" r:id="rId9"/>
    <p:sldLayoutId id="2147483693" r:id="rId10"/>
    <p:sldLayoutId id="2147483694" r:id="rId11"/>
    <p:sldLayoutId id="2147483691" r:id="rId12"/>
    <p:sldLayoutId id="2147483692" r:id="rId13"/>
    <p:sldLayoutId id="2147483697" r:id="rId14"/>
    <p:sldLayoutId id="2147483698" r:id="rId15"/>
    <p:sldLayoutId id="2147483682" r:id="rId16"/>
    <p:sldLayoutId id="2147483685" r:id="rId17"/>
    <p:sldLayoutId id="2147483664" r:id="rId18"/>
    <p:sldLayoutId id="2147483666" r:id="rId19"/>
    <p:sldLayoutId id="2147483667" r:id="rId20"/>
    <p:sldLayoutId id="2147483668" r:id="rId21"/>
    <p:sldLayoutId id="2147483650" r:id="rId22"/>
    <p:sldLayoutId id="2147483689" r:id="rId23"/>
    <p:sldLayoutId id="2147483701" r:id="rId2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360000" algn="l" defTabSz="91440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—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180000" algn="l" defTabSz="91440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marR="0" indent="-180975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225" indent="-182563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46200" indent="-180975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27175" indent="-180975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98625" indent="-17145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8625" indent="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None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Velocys Pilot Plant Reactors for Catalyst Discharge Development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Orientation and overview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6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10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Discharge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VPP2 Top down view of process inlet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" t="4589"/>
          <a:stretch/>
        </p:blipFill>
        <p:spPr bwMode="auto">
          <a:xfrm>
            <a:off x="871048" y="2435272"/>
            <a:ext cx="6527105" cy="241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54176" y="1532820"/>
            <a:ext cx="4932609" cy="1210380"/>
          </a:xfrm>
          <a:prstGeom prst="rect">
            <a:avLst/>
          </a:prstGeom>
          <a:pattFill prst="wdUpDiag">
            <a:fgClr>
              <a:schemeClr val="bg2">
                <a:lumMod val="8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Additional support added to reactor post fabrication (not shown in drawings)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9151" y="4531451"/>
            <a:ext cx="4932609" cy="1210380"/>
          </a:xfrm>
          <a:prstGeom prst="rect">
            <a:avLst/>
          </a:prstGeom>
          <a:pattFill prst="wdUpDiag">
            <a:fgClr>
              <a:schemeClr val="bg2">
                <a:lumMod val="8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Additional support added to reactor post </a:t>
            </a:r>
            <a:r>
              <a:rPr lang="en-US" sz="1050" dirty="0" smtClean="0">
                <a:solidFill>
                  <a:schemeClr val="tx1"/>
                </a:solidFill>
              </a:rPr>
              <a:t>fabrication (not shown in drawings)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9" y="3252844"/>
            <a:ext cx="1416677" cy="50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Coolant Inlet  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0122" y="3271018"/>
            <a:ext cx="1416677" cy="50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Coolant Outlet</a:t>
            </a:r>
          </a:p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7116" y="3977284"/>
            <a:ext cx="1416677" cy="50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Process Inlet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75208" y="6478437"/>
            <a:ext cx="3210316" cy="18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Ref. Drawing #: 1002984</a:t>
            </a:r>
          </a:p>
        </p:txBody>
      </p:sp>
    </p:spTree>
    <p:extLst>
      <p:ext uri="{BB962C8B-B14F-4D97-AF65-F5344CB8AC3E}">
        <p14:creationId xmlns:p14="http://schemas.microsoft.com/office/powerpoint/2010/main" val="292307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11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Discharge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VPP2- Cross Section of Coolant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5" y="1352515"/>
            <a:ext cx="7577599" cy="443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96689" y="2129251"/>
            <a:ext cx="1416677" cy="50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Coolant Outlet</a:t>
            </a:r>
          </a:p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(Vapor) 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94" y="3355875"/>
            <a:ext cx="1416677" cy="50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Coolant Inlet  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9150" y="4838107"/>
            <a:ext cx="1529055" cy="50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Coolant Outlet</a:t>
            </a:r>
          </a:p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(Condensate) 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419973" y="3364676"/>
            <a:ext cx="2369713" cy="3238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Coolant Inlet header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467673" y="3457960"/>
            <a:ext cx="2369712" cy="3238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Coolant Outlet header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6357" y="1940305"/>
            <a:ext cx="1416677" cy="50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Process Inlet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4995" y="5014120"/>
            <a:ext cx="1416677" cy="50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Process Outlet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75208" y="6478437"/>
            <a:ext cx="3210316" cy="18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Ref. Drawing #: 1002984</a:t>
            </a:r>
          </a:p>
        </p:txBody>
      </p:sp>
    </p:spTree>
    <p:extLst>
      <p:ext uri="{BB962C8B-B14F-4D97-AF65-F5344CB8AC3E}">
        <p14:creationId xmlns:p14="http://schemas.microsoft.com/office/powerpoint/2010/main" val="7013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12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Discharge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VPP2- Cross Section of </a:t>
            </a:r>
            <a:r>
              <a:rPr lang="en-US" dirty="0" smtClean="0"/>
              <a:t>Process Layers 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14448" r="3633" b="2537"/>
          <a:stretch/>
        </p:blipFill>
        <p:spPr bwMode="auto">
          <a:xfrm>
            <a:off x="1254879" y="2881578"/>
            <a:ext cx="5340059" cy="214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8185" y="3716181"/>
            <a:ext cx="1525336" cy="3291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Process Inlet 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1311" y="3508489"/>
            <a:ext cx="1578641" cy="6930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olidFill>
                  <a:schemeClr val="tx1"/>
                </a:solidFill>
              </a:rPr>
              <a:t>Process </a:t>
            </a:r>
            <a:r>
              <a:rPr lang="en-US" sz="1400" dirty="0" smtClean="0"/>
              <a:t>Out</a:t>
            </a:r>
            <a:r>
              <a:rPr lang="en-US" sz="1400" dirty="0" smtClean="0">
                <a:solidFill>
                  <a:schemeClr val="tx1"/>
                </a:solidFill>
              </a:rPr>
              <a:t>let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3152" y="2210079"/>
            <a:ext cx="2474957" cy="5615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Process Layers (2 layers, 6 waveforms)</a:t>
            </a:r>
          </a:p>
        </p:txBody>
      </p:sp>
      <p:sp>
        <p:nvSpPr>
          <p:cNvPr id="8" name="Rectangle 7"/>
          <p:cNvSpPr/>
          <p:nvPr/>
        </p:nvSpPr>
        <p:spPr>
          <a:xfrm>
            <a:off x="3116688" y="1844752"/>
            <a:ext cx="103031" cy="1078536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3939" y="1844752"/>
            <a:ext cx="103031" cy="1078536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6948" y="1844752"/>
            <a:ext cx="103031" cy="1078536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04199" y="1844752"/>
            <a:ext cx="103031" cy="1078536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17208" y="1844752"/>
            <a:ext cx="103031" cy="1078536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04458" y="1844752"/>
            <a:ext cx="103031" cy="1078536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stCxn id="11" idx="1"/>
          </p:cNvCxnSpPr>
          <p:nvPr/>
        </p:nvCxnSpPr>
        <p:spPr>
          <a:xfrm flipH="1">
            <a:off x="4713668" y="2490871"/>
            <a:ext cx="1299484" cy="138989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16687" y="4791867"/>
            <a:ext cx="103031" cy="1078536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03938" y="4791867"/>
            <a:ext cx="103031" cy="1078536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16947" y="4791867"/>
            <a:ext cx="103031" cy="1078536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04198" y="4791867"/>
            <a:ext cx="103031" cy="1078536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17207" y="4791867"/>
            <a:ext cx="103031" cy="1078536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04457" y="4791867"/>
            <a:ext cx="103031" cy="1078536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66719" y="5056080"/>
            <a:ext cx="2474957" cy="5615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Additional supports (not shown in drawings)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2532" y="2103228"/>
            <a:ext cx="2474957" cy="5615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Additional supports (not shown in drawings)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5208" y="6478437"/>
            <a:ext cx="3210316" cy="18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Ref. Drawing #: 1002984</a:t>
            </a:r>
          </a:p>
        </p:txBody>
      </p:sp>
    </p:spTree>
    <p:extLst>
      <p:ext uri="{BB962C8B-B14F-4D97-AF65-F5344CB8AC3E}">
        <p14:creationId xmlns:p14="http://schemas.microsoft.com/office/powerpoint/2010/main" val="247837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13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Discharge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VPP2 cross section of process header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18" y="1191060"/>
            <a:ext cx="4485842" cy="488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5208" y="6478437"/>
            <a:ext cx="3210316" cy="18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Ref. Drawing #: 1002984</a:t>
            </a:r>
          </a:p>
        </p:txBody>
      </p:sp>
    </p:spTree>
    <p:extLst>
      <p:ext uri="{BB962C8B-B14F-4D97-AF65-F5344CB8AC3E}">
        <p14:creationId xmlns:p14="http://schemas.microsoft.com/office/powerpoint/2010/main" val="344560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2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Discharge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Reactors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6" r="26363" b="54119"/>
          <a:stretch/>
        </p:blipFill>
        <p:spPr bwMode="auto">
          <a:xfrm>
            <a:off x="4973153" y="1970702"/>
            <a:ext cx="3197212" cy="244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H:\Autopsy\VPP4B FTR\VPP4B images\IMG_20140926_07561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18375" r="9486" b="32085"/>
          <a:stretch/>
        </p:blipFill>
        <p:spPr bwMode="auto">
          <a:xfrm>
            <a:off x="936461" y="1981902"/>
            <a:ext cx="2237263" cy="24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6751" y="1365629"/>
            <a:ext cx="2550017" cy="6050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Velocys Pilot Plant Reactor 2 (VPP2)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529" y="1376829"/>
            <a:ext cx="2767129" cy="6050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Velocys Pilot Plant Reactor 4D (VPP4D)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529" y="4597758"/>
            <a:ext cx="2857282" cy="1352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-reactor currently operating and soon to be ready for discharge development work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-’core’ of reactor encased in pressure containment shell (PCS)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61582" y="4597757"/>
            <a:ext cx="2857282" cy="1352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-reactor with hard to discharge catalyst</a:t>
            </a:r>
          </a:p>
          <a:p>
            <a:r>
              <a:rPr lang="en-US" sz="1400" dirty="0" smtClean="0"/>
              <a:t>-possibly representative of ‘off condition’ reactor</a:t>
            </a:r>
          </a:p>
          <a:p>
            <a:r>
              <a:rPr lang="en-US" sz="1400" dirty="0" smtClean="0"/>
              <a:t>-does not have PCS like VPP4D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1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3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Discharge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Velocys Pilot Plant Reactor 4D (VPP4D) Overview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2"/>
          <a:stretch/>
        </p:blipFill>
        <p:spPr bwMode="auto">
          <a:xfrm>
            <a:off x="517525" y="1419562"/>
            <a:ext cx="4448175" cy="410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65700" y="1828800"/>
            <a:ext cx="3560114" cy="3940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u="sng" dirty="0" smtClean="0">
                <a:solidFill>
                  <a:schemeClr val="tx1"/>
                </a:solidFill>
              </a:rPr>
              <a:t>Velocys Pilot Plant Reactor 4D (VPP4D):</a:t>
            </a:r>
          </a:p>
          <a:p>
            <a:endParaRPr lang="en-US" sz="1400" dirty="0"/>
          </a:p>
          <a:p>
            <a:r>
              <a:rPr lang="en-US" sz="1400" dirty="0" smtClean="0">
                <a:solidFill>
                  <a:schemeClr val="tx1"/>
                </a:solidFill>
              </a:rPr>
              <a:t>-2 process layers (total of 6 waveforms)</a:t>
            </a:r>
          </a:p>
          <a:p>
            <a:r>
              <a:rPr lang="en-US" sz="1400" dirty="0" smtClean="0"/>
              <a:t>-Core contained within pressure containment shell (PCS) pressurized with nitrogen</a:t>
            </a:r>
          </a:p>
          <a:p>
            <a:r>
              <a:rPr lang="en-US" sz="1400" dirty="0" smtClean="0"/>
              <a:t>-</a:t>
            </a:r>
            <a:r>
              <a:rPr lang="en-US" sz="1400" dirty="0"/>
              <a:t>approximate weight w/o </a:t>
            </a:r>
            <a:r>
              <a:rPr lang="en-US" sz="1400" dirty="0" smtClean="0"/>
              <a:t>headers is 3200lb</a:t>
            </a:r>
            <a:endParaRPr lang="en-US" sz="1400" dirty="0"/>
          </a:p>
          <a:p>
            <a:r>
              <a:rPr lang="en-US" sz="1400" dirty="0"/>
              <a:t>-process headers will be removed post operation </a:t>
            </a:r>
            <a:r>
              <a:rPr lang="en-US" sz="1400" dirty="0" smtClean="0"/>
              <a:t>prior to catalyst discharge</a:t>
            </a:r>
          </a:p>
          <a:p>
            <a:r>
              <a:rPr lang="en-US" sz="1400" dirty="0" smtClean="0"/>
              <a:t>-catalyst retention materials will be removed prior to catalyst discharge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*Stand shown in drawings will be replaced with stand shown on next slide.</a:t>
            </a:r>
          </a:p>
          <a:p>
            <a:endParaRPr lang="en-US" sz="1400" dirty="0" smtClean="0"/>
          </a:p>
          <a:p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5208" y="6478437"/>
            <a:ext cx="3210316" cy="18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Ref. Drawing #: 1005875</a:t>
            </a:r>
          </a:p>
        </p:txBody>
      </p:sp>
    </p:spTree>
    <p:extLst>
      <p:ext uri="{BB962C8B-B14F-4D97-AF65-F5344CB8AC3E}">
        <p14:creationId xmlns:p14="http://schemas.microsoft.com/office/powerpoint/2010/main" val="101343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4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Discharge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VPP4D stand </a:t>
            </a:r>
            <a:endParaRPr lang="en-US" dirty="0"/>
          </a:p>
        </p:txBody>
      </p:sp>
      <p:pic>
        <p:nvPicPr>
          <p:cNvPr id="8" name="Picture 5" descr="H:\Autopsy\VPP4B FTR\4B on stand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8"/>
          <a:stretch/>
        </p:blipFill>
        <p:spPr bwMode="auto">
          <a:xfrm>
            <a:off x="637309" y="1581031"/>
            <a:ext cx="3574473" cy="39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8823" y="1581031"/>
            <a:ext cx="3296991" cy="39819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u="sng" dirty="0" smtClean="0"/>
              <a:t>Reactor stand for catalyst discharge development: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smtClean="0"/>
              <a:t>-Allows for ~24 inches of clearance under the reactor to access entire process outlet face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smtClean="0"/>
              <a:t>-can be put on angle iron ‘track’ or positioned freely on floor. 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5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88473" y="1266814"/>
            <a:ext cx="5970874" cy="4922334"/>
            <a:chOff x="1288473" y="1266814"/>
            <a:chExt cx="5970874" cy="492233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2" b="12182"/>
            <a:stretch/>
          </p:blipFill>
          <p:spPr bwMode="auto">
            <a:xfrm>
              <a:off x="1288473" y="1266814"/>
              <a:ext cx="5970874" cy="433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6" t="60089" r="27346" b="10268"/>
            <a:stretch/>
          </p:blipFill>
          <p:spPr bwMode="auto">
            <a:xfrm>
              <a:off x="2846231" y="5486403"/>
              <a:ext cx="2167128" cy="70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6986926" y="2953554"/>
            <a:ext cx="399245" cy="251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5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Discharge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>
          <a:xfrm>
            <a:off x="517525" y="771525"/>
            <a:ext cx="8100000" cy="580991"/>
          </a:xfrm>
        </p:spPr>
        <p:txBody>
          <a:bodyPr/>
          <a:lstStyle/>
          <a:p>
            <a:r>
              <a:rPr lang="en-US" dirty="0" smtClean="0"/>
              <a:t>VPP4D- Top down view of process inlet face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5524" y="3015805"/>
            <a:ext cx="1416677" cy="50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Coolant Outlet</a:t>
            </a:r>
          </a:p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003" y="4470371"/>
            <a:ext cx="2691685" cy="7970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*process inlet and outlet headers are mirror images of one another (</a:t>
            </a:r>
            <a:r>
              <a:rPr lang="en-US" sz="1400" dirty="0" smtClean="0"/>
              <a:t>same dimensions)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9099" y="2953554"/>
            <a:ext cx="1416677" cy="50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Coolant Inlet  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7305" y="4868915"/>
            <a:ext cx="1813114" cy="4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2 layers  </a:t>
            </a:r>
          </a:p>
          <a:p>
            <a:pPr algn="ctr"/>
            <a:r>
              <a:rPr lang="en-US" sz="1400" dirty="0" smtClean="0"/>
              <a:t>(3 waveforms each)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910" y="3742955"/>
            <a:ext cx="1513395" cy="136456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1131" y="5636058"/>
            <a:ext cx="1813114" cy="4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Thermocouple Access Port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9218" idx="3"/>
            <a:endCxn id="15" idx="1"/>
          </p:cNvCxnSpPr>
          <p:nvPr/>
        </p:nvCxnSpPr>
        <p:spPr>
          <a:xfrm>
            <a:off x="5013359" y="5837776"/>
            <a:ext cx="397772" cy="3689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64645" y="1266814"/>
            <a:ext cx="1813114" cy="4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/>
              <a:t>Thermocouple Access Port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endCxn id="20" idx="1"/>
          </p:cNvCxnSpPr>
          <p:nvPr/>
        </p:nvCxnSpPr>
        <p:spPr>
          <a:xfrm>
            <a:off x="4966873" y="1468532"/>
            <a:ext cx="397772" cy="3689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59098" y="1486977"/>
            <a:ext cx="1171599" cy="367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050" dirty="0" smtClean="0"/>
              <a:t>PCS pressure fill port</a:t>
            </a:r>
            <a:endParaRPr lang="en-US" sz="1050" dirty="0" smtClean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stCxn id="22" idx="3"/>
          </p:cNvCxnSpPr>
          <p:nvPr/>
        </p:nvCxnSpPr>
        <p:spPr>
          <a:xfrm flipV="1">
            <a:off x="2330697" y="1609862"/>
            <a:ext cx="682959" cy="6090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88472" y="5397449"/>
            <a:ext cx="1145257" cy="4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900" dirty="0" smtClean="0"/>
              <a:t>PCS pressure drain port</a:t>
            </a:r>
            <a:endParaRPr lang="en-US" sz="900" dirty="0" smtClean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>
            <a:stCxn id="26" idx="3"/>
          </p:cNvCxnSpPr>
          <p:nvPr/>
        </p:nvCxnSpPr>
        <p:spPr>
          <a:xfrm flipV="1">
            <a:off x="2433729" y="5520332"/>
            <a:ext cx="682959" cy="11572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75208" y="6478437"/>
            <a:ext cx="3210316" cy="18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Ref. Drawing #: 1005873</a:t>
            </a:r>
          </a:p>
        </p:txBody>
      </p:sp>
    </p:spTree>
    <p:extLst>
      <p:ext uri="{BB962C8B-B14F-4D97-AF65-F5344CB8AC3E}">
        <p14:creationId xmlns:p14="http://schemas.microsoft.com/office/powerpoint/2010/main" val="92591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6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Discharge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VPP4D Cross section of coolant system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5" y="1586235"/>
            <a:ext cx="7047786" cy="424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94472" y="1826628"/>
            <a:ext cx="1416677" cy="50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Coolant Outlet</a:t>
            </a:r>
          </a:p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(Vapor) 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90154" y="3093062"/>
            <a:ext cx="1416677" cy="50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Coolant Inlet  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1969" y="4031074"/>
            <a:ext cx="1529055" cy="50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Coolant Outlet</a:t>
            </a:r>
          </a:p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(Condensate) 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515156" y="3351828"/>
            <a:ext cx="2369713" cy="3238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Coolant Inlet header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178938" y="3426954"/>
            <a:ext cx="2369712" cy="3238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/>
              <a:t>Coolant Outlet header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9141" y="2052007"/>
            <a:ext cx="1416677" cy="50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Process Inlet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91085" y="4775861"/>
            <a:ext cx="1416677" cy="50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Process Outlet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4282" y="1955390"/>
            <a:ext cx="1416677" cy="50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700" dirty="0" smtClean="0">
                <a:sym typeface="Wingdings" panose="05000000000000000000" pitchFamily="2" charset="2"/>
              </a:rPr>
              <a:t>Coolant Purge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403" y="4337995"/>
            <a:ext cx="1416677" cy="5022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700" dirty="0" smtClean="0">
                <a:sym typeface="Wingdings" panose="05000000000000000000" pitchFamily="2" charset="2"/>
              </a:rPr>
              <a:t>Coolant Drain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75208" y="6478437"/>
            <a:ext cx="3210316" cy="18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Ref. Drawing #: 1005873</a:t>
            </a:r>
          </a:p>
        </p:txBody>
      </p:sp>
    </p:spTree>
    <p:extLst>
      <p:ext uri="{BB962C8B-B14F-4D97-AF65-F5344CB8AC3E}">
        <p14:creationId xmlns:p14="http://schemas.microsoft.com/office/powerpoint/2010/main" val="353292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7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Discharge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VPP4D- Cross section of Process Layers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48770" y="1468427"/>
            <a:ext cx="4903674" cy="4675498"/>
            <a:chOff x="558527" y="1352516"/>
            <a:chExt cx="4903674" cy="467549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50" y="1352516"/>
              <a:ext cx="4704051" cy="467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58527" y="3564695"/>
              <a:ext cx="497541" cy="5823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3033" y="3515933"/>
            <a:ext cx="1581403" cy="5666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Process Inlet 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5922" y="3528811"/>
            <a:ext cx="1652806" cy="5666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olidFill>
                  <a:schemeClr val="tx1"/>
                </a:solidFill>
              </a:rPr>
              <a:t>Process </a:t>
            </a:r>
            <a:r>
              <a:rPr lang="en-US" sz="1400" dirty="0" smtClean="0"/>
              <a:t>Out</a:t>
            </a:r>
            <a:r>
              <a:rPr lang="en-US" sz="1400" dirty="0" smtClean="0">
                <a:solidFill>
                  <a:schemeClr val="tx1"/>
                </a:solidFill>
              </a:rPr>
              <a:t>let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9168" y="5719624"/>
            <a:ext cx="2382592" cy="4250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Thermocouple sheaths and access port </a:t>
            </a:r>
          </a:p>
        </p:txBody>
      </p:sp>
      <p:cxnSp>
        <p:nvCxnSpPr>
          <p:cNvPr id="12" name="Straight Connector 11"/>
          <p:cNvCxnSpPr>
            <a:stCxn id="9" idx="1"/>
          </p:cNvCxnSpPr>
          <p:nvPr/>
        </p:nvCxnSpPr>
        <p:spPr>
          <a:xfrm flipH="1" flipV="1">
            <a:off x="3528811" y="4404576"/>
            <a:ext cx="660357" cy="152754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858989" y="5932125"/>
            <a:ext cx="330179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89168" y="1255926"/>
            <a:ext cx="2382592" cy="4250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Thermocouple sheaths and access port </a:t>
            </a:r>
          </a:p>
        </p:txBody>
      </p:sp>
      <p:cxnSp>
        <p:nvCxnSpPr>
          <p:cNvPr id="19" name="Straight Connector 18"/>
          <p:cNvCxnSpPr>
            <a:endCxn id="18" idx="1"/>
          </p:cNvCxnSpPr>
          <p:nvPr/>
        </p:nvCxnSpPr>
        <p:spPr>
          <a:xfrm flipV="1">
            <a:off x="3438659" y="1468427"/>
            <a:ext cx="750509" cy="166114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1"/>
          </p:cNvCxnSpPr>
          <p:nvPr/>
        </p:nvCxnSpPr>
        <p:spPr>
          <a:xfrm flipV="1">
            <a:off x="3890113" y="1468427"/>
            <a:ext cx="299055" cy="10279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52443" y="2670455"/>
            <a:ext cx="1531691" cy="631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Process Layers (2 layers, 6 waveforms)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219718" y="2822740"/>
            <a:ext cx="1932726" cy="95767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775208" y="6478437"/>
            <a:ext cx="3210316" cy="18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Ref. Drawing #: 1005873</a:t>
            </a:r>
          </a:p>
        </p:txBody>
      </p:sp>
    </p:spTree>
    <p:extLst>
      <p:ext uri="{BB962C8B-B14F-4D97-AF65-F5344CB8AC3E}">
        <p14:creationId xmlns:p14="http://schemas.microsoft.com/office/powerpoint/2010/main" val="26134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8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Discharge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VPP4D – Process Header (detail A)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1075" b="7046"/>
          <a:stretch/>
        </p:blipFill>
        <p:spPr bwMode="auto">
          <a:xfrm>
            <a:off x="450409" y="1223724"/>
            <a:ext cx="4566641" cy="475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:\Autopsy\VPP4B FTR\VPP4B images\IMG_20141010_16484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t="23642" r="5342" b="21710"/>
          <a:stretch/>
        </p:blipFill>
        <p:spPr bwMode="auto">
          <a:xfrm>
            <a:off x="4537923" y="1486767"/>
            <a:ext cx="4079661" cy="13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01139" y="2846232"/>
            <a:ext cx="3419340" cy="2318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Top down view of process header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6067" y="5975797"/>
            <a:ext cx="3618963" cy="2575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*Dimensions clear in PDF of drawings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1139" y="3451538"/>
            <a:ext cx="3716445" cy="2524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Process headers taper from ~6.7 inches to ~1.7inches at the process face.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5208" y="6478437"/>
            <a:ext cx="3210316" cy="18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Ref. Drawing #: 1005873</a:t>
            </a:r>
          </a:p>
        </p:txBody>
      </p:sp>
    </p:spTree>
    <p:extLst>
      <p:ext uri="{BB962C8B-B14F-4D97-AF65-F5344CB8AC3E}">
        <p14:creationId xmlns:p14="http://schemas.microsoft.com/office/powerpoint/2010/main" val="31267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51EDA-52C7-4135-B4FB-9F9CB99D9982}" type="slidenum">
              <a:rPr lang="en-GB" smtClean="0"/>
              <a:t>9</a:t>
            </a:fld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Discharge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Top down view of process channels (detail B)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7405" r="2839" b="11125"/>
          <a:stretch/>
        </p:blipFill>
        <p:spPr bwMode="auto">
          <a:xfrm>
            <a:off x="0" y="1172946"/>
            <a:ext cx="8977747" cy="30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:\Autopsy\VPP4B FTR\VPP4B images\Inlet Retention Material\Cropped\Waveform 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0" t="33688" r="20077" b="37120"/>
          <a:stretch/>
        </p:blipFill>
        <p:spPr bwMode="auto">
          <a:xfrm>
            <a:off x="517525" y="4207091"/>
            <a:ext cx="6269582" cy="181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65622" y="4207091"/>
            <a:ext cx="1807922" cy="18128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Copper waveforms are ~6.5 inches by ~0.25 inches and extend ~24 inches through reactor.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5208" y="6478437"/>
            <a:ext cx="3210316" cy="18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Ref. Drawing #: 1005873</a:t>
            </a:r>
          </a:p>
        </p:txBody>
      </p:sp>
    </p:spTree>
    <p:extLst>
      <p:ext uri="{BB962C8B-B14F-4D97-AF65-F5344CB8AC3E}">
        <p14:creationId xmlns:p14="http://schemas.microsoft.com/office/powerpoint/2010/main" val="16032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Velocys Nov13 Cool grey">
      <a:dk1>
        <a:srgbClr val="000000"/>
      </a:dk1>
      <a:lt1>
        <a:srgbClr val="FFFFFF"/>
      </a:lt1>
      <a:dk2>
        <a:srgbClr val="ADAFB2"/>
      </a:dk2>
      <a:lt2>
        <a:srgbClr val="FFFFFF"/>
      </a:lt2>
      <a:accent1>
        <a:srgbClr val="FFF200"/>
      </a:accent1>
      <a:accent2>
        <a:srgbClr val="00529B"/>
      </a:accent2>
      <a:accent3>
        <a:srgbClr val="8DC63F"/>
      </a:accent3>
      <a:accent4>
        <a:srgbClr val="A54399"/>
      </a:accent4>
      <a:accent5>
        <a:srgbClr val="00AEEF"/>
      </a:accent5>
      <a:accent6>
        <a:srgbClr val="ADAFB2"/>
      </a:accent6>
      <a:hlink>
        <a:srgbClr val="7C6A55"/>
      </a:hlink>
      <a:folHlink>
        <a:srgbClr val="ADAFB2"/>
      </a:folHlink>
    </a:clrScheme>
    <a:fontScheme name="Velocys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>
          <a:noFill/>
          <a:miter lim="800000"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400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Velocys Yellow">
      <a:srgbClr val="FFF200"/>
    </a:custClr>
    <a:custClr name="Cobalt Blue">
      <a:srgbClr val="00529B"/>
    </a:custClr>
    <a:custClr name="Lime Green">
      <a:srgbClr val="8DC63F"/>
    </a:custClr>
    <a:custClr name="Purple">
      <a:srgbClr val="A54399"/>
    </a:custClr>
    <a:custClr name="Azure Blue">
      <a:srgbClr val="00AEEF"/>
    </a:custClr>
    <a:custClr name="Orange">
      <a:srgbClr val="F78F1E"/>
    </a:custClr>
    <a:custClr name="Warm Grey">
      <a:srgbClr val="7D6A55"/>
    </a:custClr>
    <a:custClr name="Red">
      <a:srgbClr val="EF4035"/>
    </a:custClr>
    <a:custClr name="Forest Green">
      <a:srgbClr val="367C2B"/>
    </a:custClr>
    <a:custClr name="Cool Grey">
      <a:srgbClr val="ADAFB2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238</TotalTime>
  <Words>609</Words>
  <Application>Microsoft Office PowerPoint</Application>
  <PresentationFormat>On-screen Show (4:3)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Wingdings</vt:lpstr>
      <vt:lpstr>blank</vt:lpstr>
      <vt:lpstr>Velocys Pilot Plant Reactors for Catalyst Discharge Development</vt:lpstr>
      <vt:lpstr>Catalyst Discharge Development</vt:lpstr>
      <vt:lpstr>Catalyst Discharge Development</vt:lpstr>
      <vt:lpstr>Catalyst Discharge Development</vt:lpstr>
      <vt:lpstr>Catalyst Discharge Development</vt:lpstr>
      <vt:lpstr>Catalyst Discharge Development</vt:lpstr>
      <vt:lpstr>Catalyst Discharge Development</vt:lpstr>
      <vt:lpstr>Catalyst Discharge Development</vt:lpstr>
      <vt:lpstr>Catalyst Discharge Development</vt:lpstr>
      <vt:lpstr>Catalyst Discharge Development</vt:lpstr>
      <vt:lpstr>Catalyst Discharge Development</vt:lpstr>
      <vt:lpstr>Catalyst Discharge Development</vt:lpstr>
      <vt:lpstr>Catalyst Discharge Development</vt:lpstr>
    </vt:vector>
  </TitlesOfParts>
  <Company>Velocys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Velocys Pilot Plant Reactors for Catalyst Discharge Development</dc:title>
  <dc:creator>Brendan White</dc:creator>
  <cp:lastModifiedBy>Russell Philion</cp:lastModifiedBy>
  <cp:revision>12</cp:revision>
  <dcterms:created xsi:type="dcterms:W3CDTF">2015-06-03T12:45:26Z</dcterms:created>
  <dcterms:modified xsi:type="dcterms:W3CDTF">2015-06-19T13:48:18Z</dcterms:modified>
</cp:coreProperties>
</file>